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589" y="-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24C5-5F56-4CB7-80BC-7DD3436BEF77}" type="datetimeFigureOut">
              <a:rPr lang="en-US" smtClean="0"/>
              <a:pPr/>
              <a:t>20/02/2015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1666-50C2-4A56-86F1-10E7CB5DC2E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24C5-5F56-4CB7-80BC-7DD3436BEF77}" type="datetimeFigureOut">
              <a:rPr lang="en-US" smtClean="0"/>
              <a:pPr/>
              <a:t>20/02/2015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1666-50C2-4A56-86F1-10E7CB5DC2E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24C5-5F56-4CB7-80BC-7DD3436BEF77}" type="datetimeFigureOut">
              <a:rPr lang="en-US" smtClean="0"/>
              <a:pPr/>
              <a:t>20/02/2015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1666-50C2-4A56-86F1-10E7CB5DC2E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24C5-5F56-4CB7-80BC-7DD3436BEF77}" type="datetimeFigureOut">
              <a:rPr lang="en-US" smtClean="0"/>
              <a:pPr/>
              <a:t>20/02/2015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1666-50C2-4A56-86F1-10E7CB5DC2E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24C5-5F56-4CB7-80BC-7DD3436BEF77}" type="datetimeFigureOut">
              <a:rPr lang="en-US" smtClean="0"/>
              <a:pPr/>
              <a:t>20/02/2015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1666-50C2-4A56-86F1-10E7CB5DC2E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24C5-5F56-4CB7-80BC-7DD3436BEF77}" type="datetimeFigureOut">
              <a:rPr lang="en-US" smtClean="0"/>
              <a:pPr/>
              <a:t>20/02/2015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1666-50C2-4A56-86F1-10E7CB5DC2E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24C5-5F56-4CB7-80BC-7DD3436BEF77}" type="datetimeFigureOut">
              <a:rPr lang="en-US" smtClean="0"/>
              <a:pPr/>
              <a:t>20/02/2015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1666-50C2-4A56-86F1-10E7CB5DC2E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24C5-5F56-4CB7-80BC-7DD3436BEF77}" type="datetimeFigureOut">
              <a:rPr lang="en-US" smtClean="0"/>
              <a:pPr/>
              <a:t>20/02/2015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1666-50C2-4A56-86F1-10E7CB5DC2E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24C5-5F56-4CB7-80BC-7DD3436BEF77}" type="datetimeFigureOut">
              <a:rPr lang="en-US" smtClean="0"/>
              <a:pPr/>
              <a:t>20/02/2015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1666-50C2-4A56-86F1-10E7CB5DC2E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24C5-5F56-4CB7-80BC-7DD3436BEF77}" type="datetimeFigureOut">
              <a:rPr lang="en-US" smtClean="0"/>
              <a:pPr/>
              <a:t>20/02/2015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1666-50C2-4A56-86F1-10E7CB5DC2E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124C5-5F56-4CB7-80BC-7DD3436BEF77}" type="datetimeFigureOut">
              <a:rPr lang="en-US" smtClean="0"/>
              <a:pPr/>
              <a:t>20/02/2015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51666-50C2-4A56-86F1-10E7CB5DC2E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124C5-5F56-4CB7-80BC-7DD3436BEF77}" type="datetimeFigureOut">
              <a:rPr lang="en-US" smtClean="0"/>
              <a:pPr/>
              <a:t>20/02/2015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51666-50C2-4A56-86F1-10E7CB5DC2E4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1"/>
          <p:cNvSpPr>
            <a:spLocks noChangeArrowheads="1"/>
          </p:cNvSpPr>
          <p:nvPr/>
        </p:nvSpPr>
        <p:spPr bwMode="auto">
          <a:xfrm>
            <a:off x="0" y="5517232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+mn-ea"/>
                <a:cs typeface="Times New Roman" pitchFamily="18" charset="0"/>
              </a:rPr>
              <a:t>Supplementary Fig. S1</a:t>
            </a:r>
            <a:r>
              <a:rPr kumimoji="0" lang="en-US" sz="1400" b="1" i="0" u="none" strike="noStrike" cap="none" normalizeH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+mn-ea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+mn-ea"/>
                <a:cs typeface="Times New Roman" pitchFamily="18" charset="0"/>
              </a:rPr>
              <a:t>The </a:t>
            </a:r>
            <a:r>
              <a:rPr lang="en-US" sz="1400" dirty="0" err="1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Trizol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 protocol according to the </a:t>
            </a:r>
            <a:r>
              <a:rPr lang="en-US" sz="1400" dirty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manufacturer’s </a:t>
            </a:r>
            <a:r>
              <a:rPr lang="en-US" sz="1400" dirty="0" smtClean="0">
                <a:solidFill>
                  <a:srgbClr val="000000"/>
                </a:solidFill>
                <a:latin typeface="Calibri" pitchFamily="34" charset="0"/>
                <a:cs typeface="Times New Roman" pitchFamily="18" charset="0"/>
              </a:rPr>
              <a:t>protocol with a modified protein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+mn-ea"/>
                <a:cs typeface="Times New Roman" pitchFamily="18" charset="0"/>
              </a:rPr>
              <a:t>extraction work flow. The modified steps focus on an improved reconstitution of the protein pellet 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+mn-ea"/>
                <a:cs typeface="Times New Roman" pitchFamily="18" charset="0"/>
              </a:rPr>
              <a:t>in 8M urea/2M </a:t>
            </a:r>
            <a:r>
              <a:rPr kumimoji="0" lang="en-US" sz="14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+mn-ea"/>
                <a:cs typeface="Times New Roman" pitchFamily="18" charset="0"/>
              </a:rPr>
              <a:t>thiourea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+mn-ea"/>
                <a:cs typeface="Times New Roman" pitchFamily="18" charset="0"/>
              </a:rPr>
              <a:t> (UT) and are highlighted by blue background.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2" cstate="print"/>
          <a:srcRect l="16707" r="73547"/>
          <a:stretch>
            <a:fillRect/>
          </a:stretch>
        </p:blipFill>
        <p:spPr bwMode="auto">
          <a:xfrm>
            <a:off x="2843808" y="1700808"/>
            <a:ext cx="504056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4293096"/>
            <a:ext cx="3714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79512" y="1655222"/>
            <a:ext cx="6480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 smtClean="0"/>
              <a:t>+</a:t>
            </a:r>
            <a:r>
              <a:rPr lang="en-US" sz="1100" b="1" dirty="0" err="1" smtClean="0"/>
              <a:t>Trizol</a:t>
            </a:r>
            <a:r>
              <a:rPr lang="en-US" sz="1100" b="1" dirty="0" smtClean="0"/>
              <a:t>®</a:t>
            </a:r>
            <a:endParaRPr lang="en-US" sz="11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772816"/>
            <a:ext cx="11521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homogenization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0" y="2132856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i</a:t>
            </a:r>
            <a:r>
              <a:rPr lang="en-US" sz="1000" dirty="0" smtClean="0"/>
              <a:t>ncubation at RT</a:t>
            </a:r>
          </a:p>
          <a:p>
            <a:pPr algn="ctr"/>
            <a:r>
              <a:rPr lang="en-US" sz="1000" dirty="0" smtClean="0"/>
              <a:t>5 min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1619672" y="1655222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+Chloroform</a:t>
            </a:r>
            <a:endParaRPr lang="en-US" sz="1100" b="1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347864" y="1607071"/>
            <a:ext cx="288032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347864" y="2111127"/>
            <a:ext cx="288032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11860" y="1091352"/>
            <a:ext cx="10441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RNA fraction</a:t>
            </a:r>
            <a:endParaRPr lang="en-US" sz="11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491880" y="2209557"/>
            <a:ext cx="7200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+Ethanol</a:t>
            </a:r>
            <a:endParaRPr lang="en-US" sz="11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950320" y="2780928"/>
            <a:ext cx="9898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+</a:t>
            </a:r>
            <a:r>
              <a:rPr lang="en-US" sz="1100" b="1" dirty="0" err="1" smtClean="0"/>
              <a:t>Isopropanol</a:t>
            </a:r>
            <a:endParaRPr lang="en-US" sz="1100" b="1" dirty="0"/>
          </a:p>
        </p:txBody>
      </p:sp>
      <p:sp>
        <p:nvSpPr>
          <p:cNvPr id="26" name="Down Arrow 25"/>
          <p:cNvSpPr/>
          <p:nvPr/>
        </p:nvSpPr>
        <p:spPr>
          <a:xfrm flipH="1">
            <a:off x="6660232" y="2780928"/>
            <a:ext cx="45719" cy="144016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683568" y="2060848"/>
            <a:ext cx="1008112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51520" y="2708920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Thawed sample</a:t>
            </a:r>
            <a:endParaRPr lang="en-US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2051720" y="1916832"/>
            <a:ext cx="10081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12.000 g</a:t>
            </a:r>
          </a:p>
          <a:p>
            <a:pPr algn="ctr"/>
            <a:r>
              <a:rPr lang="en-US" sz="1100" dirty="0" smtClean="0"/>
              <a:t> 4⁰C, 15 min</a:t>
            </a:r>
            <a:endParaRPr lang="en-US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3347864" y="3214137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DNA precipitation</a:t>
            </a:r>
            <a:endParaRPr lang="en-US" sz="1100" dirty="0"/>
          </a:p>
        </p:txBody>
      </p:sp>
      <p:sp>
        <p:nvSpPr>
          <p:cNvPr id="37" name="TextBox 36"/>
          <p:cNvSpPr txBox="1"/>
          <p:nvPr/>
        </p:nvSpPr>
        <p:spPr>
          <a:xfrm>
            <a:off x="4950321" y="3790201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Protein</a:t>
            </a:r>
          </a:p>
          <a:p>
            <a:pPr algn="ctr"/>
            <a:r>
              <a:rPr lang="en-US" sz="1100" dirty="0" smtClean="0"/>
              <a:t>precipitation</a:t>
            </a:r>
            <a:endParaRPr lang="en-US" sz="1100" dirty="0"/>
          </a:p>
        </p:txBody>
      </p:sp>
      <p:sp>
        <p:nvSpPr>
          <p:cNvPr id="38" name="TextBox 37"/>
          <p:cNvSpPr txBox="1"/>
          <p:nvPr/>
        </p:nvSpPr>
        <p:spPr>
          <a:xfrm>
            <a:off x="5670401" y="3430161"/>
            <a:ext cx="91403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Discard</a:t>
            </a:r>
          </a:p>
          <a:p>
            <a:pPr algn="ctr"/>
            <a:r>
              <a:rPr lang="en-US" sz="1100" dirty="0" smtClean="0"/>
              <a:t>supernatant</a:t>
            </a:r>
            <a:endParaRPr lang="en-US" sz="1100" dirty="0"/>
          </a:p>
        </p:txBody>
      </p:sp>
      <p:sp>
        <p:nvSpPr>
          <p:cNvPr id="41" name="TextBox 40"/>
          <p:cNvSpPr txBox="1"/>
          <p:nvPr/>
        </p:nvSpPr>
        <p:spPr>
          <a:xfrm>
            <a:off x="5580112" y="2996952"/>
            <a:ext cx="10081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12.000 g</a:t>
            </a:r>
          </a:p>
          <a:p>
            <a:pPr algn="ctr"/>
            <a:r>
              <a:rPr lang="en-US" sz="1100" dirty="0" smtClean="0"/>
              <a:t> 4⁰C, 15 min</a:t>
            </a:r>
            <a:endParaRPr lang="en-US" sz="1100" dirty="0"/>
          </a:p>
        </p:txBody>
      </p:sp>
      <p:sp>
        <p:nvSpPr>
          <p:cNvPr id="42" name="TextBox 41"/>
          <p:cNvSpPr txBox="1"/>
          <p:nvPr/>
        </p:nvSpPr>
        <p:spPr>
          <a:xfrm>
            <a:off x="5868144" y="1352962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u="sng" dirty="0" smtClean="0"/>
              <a:t>WASH</a:t>
            </a:r>
          </a:p>
          <a:p>
            <a:pPr algn="ctr"/>
            <a:r>
              <a:rPr lang="en-US" sz="1000" b="1" dirty="0" smtClean="0"/>
              <a:t>3X </a:t>
            </a:r>
            <a:r>
              <a:rPr lang="en-US" sz="1000" dirty="0" smtClean="0"/>
              <a:t>0.3M guanidine </a:t>
            </a:r>
            <a:r>
              <a:rPr lang="en-US" sz="1000" dirty="0"/>
              <a:t>hydrochloride </a:t>
            </a:r>
            <a:r>
              <a:rPr lang="en-US" sz="1000" dirty="0" smtClean="0"/>
              <a:t>in 95% </a:t>
            </a:r>
            <a:r>
              <a:rPr lang="en-US" sz="1000" dirty="0" err="1" smtClean="0"/>
              <a:t>EtOH</a:t>
            </a:r>
            <a:endParaRPr lang="en-US" sz="1000" dirty="0" smtClean="0"/>
          </a:p>
          <a:p>
            <a:pPr algn="ctr"/>
            <a:r>
              <a:rPr lang="en-US" sz="1000" b="1" dirty="0" smtClean="0"/>
              <a:t>1 X</a:t>
            </a:r>
            <a:r>
              <a:rPr lang="en-US" sz="1000" b="1" u="sng" dirty="0" smtClean="0"/>
              <a:t> </a:t>
            </a:r>
            <a:r>
              <a:rPr lang="en-US" sz="1000" dirty="0" smtClean="0"/>
              <a:t>100% </a:t>
            </a:r>
            <a:r>
              <a:rPr lang="en-US" sz="1000" dirty="0" err="1" smtClean="0"/>
              <a:t>EtOH</a:t>
            </a:r>
            <a:endParaRPr lang="en-US" sz="1000" dirty="0"/>
          </a:p>
        </p:txBody>
      </p:sp>
      <p:sp>
        <p:nvSpPr>
          <p:cNvPr id="46" name="TextBox 45"/>
          <p:cNvSpPr txBox="1"/>
          <p:nvPr/>
        </p:nvSpPr>
        <p:spPr>
          <a:xfrm>
            <a:off x="6156176" y="2350041"/>
            <a:ext cx="10081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7.500 g</a:t>
            </a:r>
          </a:p>
          <a:p>
            <a:pPr algn="ctr"/>
            <a:r>
              <a:rPr lang="en-US" sz="1100" dirty="0" smtClean="0"/>
              <a:t> 4⁰C, 5 min</a:t>
            </a:r>
            <a:endParaRPr lang="en-US" sz="1100" dirty="0"/>
          </a:p>
        </p:txBody>
      </p:sp>
      <p:cxnSp>
        <p:nvCxnSpPr>
          <p:cNvPr id="48" name="Straight Arrow Connector 47"/>
          <p:cNvCxnSpPr>
            <a:endCxn id="1029" idx="1"/>
          </p:cNvCxnSpPr>
          <p:nvPr/>
        </p:nvCxnSpPr>
        <p:spPr>
          <a:xfrm>
            <a:off x="6921600" y="3429000"/>
            <a:ext cx="447277" cy="34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7092280" y="2564904"/>
            <a:ext cx="117371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+ 8M urea/</a:t>
            </a:r>
          </a:p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2M </a:t>
            </a:r>
            <a:r>
              <a:rPr lang="en-US" sz="1100" dirty="0" err="1" smtClean="0">
                <a:solidFill>
                  <a:srgbClr val="FF0000"/>
                </a:solidFill>
              </a:rPr>
              <a:t>thiourea</a:t>
            </a:r>
            <a:r>
              <a:rPr lang="en-US" sz="1100" dirty="0" smtClean="0">
                <a:solidFill>
                  <a:srgbClr val="FF0000"/>
                </a:solidFill>
              </a:rPr>
              <a:t> (UT)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020272" y="3790201"/>
            <a:ext cx="1080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Incubate 20⁰C </a:t>
            </a:r>
          </a:p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 Shake 800 rpm</a:t>
            </a:r>
            <a:endParaRPr lang="en-US" sz="1100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300192" y="3789040"/>
            <a:ext cx="8640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Protein pellet</a:t>
            </a:r>
            <a:endParaRPr lang="en-US" sz="1100" dirty="0"/>
          </a:p>
        </p:txBody>
      </p:sp>
      <p:sp>
        <p:nvSpPr>
          <p:cNvPr id="52" name="TextBox 51"/>
          <p:cNvSpPr txBox="1"/>
          <p:nvPr/>
        </p:nvSpPr>
        <p:spPr>
          <a:xfrm>
            <a:off x="8028384" y="3502169"/>
            <a:ext cx="10081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10.000 g</a:t>
            </a:r>
          </a:p>
          <a:p>
            <a:pPr algn="ctr"/>
            <a:r>
              <a:rPr lang="en-US" sz="1100" dirty="0" smtClean="0">
                <a:solidFill>
                  <a:srgbClr val="FF0000"/>
                </a:solidFill>
              </a:rPr>
              <a:t> 4⁰C, 10 min</a:t>
            </a:r>
            <a:endParaRPr lang="en-US" sz="1100" dirty="0">
              <a:solidFill>
                <a:srgbClr val="FF0000"/>
              </a:solidFill>
            </a:endParaRPr>
          </a:p>
        </p:txBody>
      </p:sp>
      <p:cxnSp>
        <p:nvCxnSpPr>
          <p:cNvPr id="54" name="Shape 53"/>
          <p:cNvCxnSpPr>
            <a:stCxn id="1029" idx="3"/>
          </p:cNvCxnSpPr>
          <p:nvPr/>
        </p:nvCxnSpPr>
        <p:spPr>
          <a:xfrm>
            <a:off x="7740352" y="3432423"/>
            <a:ext cx="366514" cy="843136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596336" y="5086345"/>
            <a:ext cx="1080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Protein extract solution</a:t>
            </a:r>
            <a:endParaRPr lang="en-US" sz="1100" dirty="0"/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2267744" y="2348880"/>
            <a:ext cx="576064" cy="0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Down Arrow 59"/>
          <p:cNvSpPr/>
          <p:nvPr/>
        </p:nvSpPr>
        <p:spPr>
          <a:xfrm flipH="1">
            <a:off x="6660232" y="2132856"/>
            <a:ext cx="45719" cy="144016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/>
          <p:cNvCxnSpPr/>
          <p:nvPr/>
        </p:nvCxnSpPr>
        <p:spPr>
          <a:xfrm>
            <a:off x="6012160" y="1844824"/>
            <a:ext cx="13681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207896" y="4365104"/>
            <a:ext cx="9361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Collect supernatant</a:t>
            </a:r>
            <a:endParaRPr lang="en-US" sz="11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844824"/>
            <a:ext cx="361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3786" y="1844824"/>
            <a:ext cx="36195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" name="Picture 4"/>
          <p:cNvPicPr>
            <a:picLocks noChangeAspect="1" noChangeArrowheads="1"/>
          </p:cNvPicPr>
          <p:nvPr/>
        </p:nvPicPr>
        <p:blipFill>
          <a:blip r:embed="rId5" cstate="print"/>
          <a:srcRect l="14000" r="16001"/>
          <a:stretch>
            <a:fillRect/>
          </a:stretch>
        </p:blipFill>
        <p:spPr bwMode="auto">
          <a:xfrm>
            <a:off x="3635896" y="2420888"/>
            <a:ext cx="36004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" name="Picture 4"/>
          <p:cNvPicPr>
            <a:picLocks noChangeAspect="1" noChangeArrowheads="1"/>
          </p:cNvPicPr>
          <p:nvPr/>
        </p:nvPicPr>
        <p:blipFill>
          <a:blip r:embed="rId5" cstate="print"/>
          <a:srcRect l="14000" r="16001"/>
          <a:stretch>
            <a:fillRect/>
          </a:stretch>
        </p:blipFill>
        <p:spPr bwMode="auto">
          <a:xfrm>
            <a:off x="5220072" y="2996952"/>
            <a:ext cx="36004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6" name="Straight Arrow Connector 65"/>
          <p:cNvCxnSpPr/>
          <p:nvPr/>
        </p:nvCxnSpPr>
        <p:spPr>
          <a:xfrm>
            <a:off x="5652120" y="3429000"/>
            <a:ext cx="792088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4139952" y="2851775"/>
            <a:ext cx="504056" cy="116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2996952"/>
            <a:ext cx="3333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8877" y="3003798"/>
            <a:ext cx="3714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340768"/>
            <a:ext cx="3714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Rounded Rectangle 46"/>
          <p:cNvSpPr/>
          <p:nvPr/>
        </p:nvSpPr>
        <p:spPr>
          <a:xfrm>
            <a:off x="6948264" y="2492896"/>
            <a:ext cx="2016224" cy="1800200"/>
          </a:xfrm>
          <a:prstGeom prst="roundRect">
            <a:avLst/>
          </a:prstGeom>
          <a:solidFill>
            <a:schemeClr val="accent1">
              <a:lumMod val="20000"/>
              <a:lumOff val="80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851920" y="2420888"/>
            <a:ext cx="10081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2.000 g</a:t>
            </a:r>
          </a:p>
          <a:p>
            <a:pPr algn="ctr"/>
            <a:r>
              <a:rPr lang="en-US" sz="1100" dirty="0" smtClean="0"/>
              <a:t> 4⁰C, 15 min</a:t>
            </a:r>
            <a:endParaRPr lang="en-US" sz="1100" dirty="0"/>
          </a:p>
        </p:txBody>
      </p:sp>
      <p:pic>
        <p:nvPicPr>
          <p:cNvPr id="55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1726704"/>
            <a:ext cx="3333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9" name="Straight Arrow Connector 13"/>
          <p:cNvCxnSpPr/>
          <p:nvPr/>
        </p:nvCxnSpPr>
        <p:spPr>
          <a:xfrm flipV="1">
            <a:off x="4788024" y="2348880"/>
            <a:ext cx="288032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14"/>
          <p:cNvCxnSpPr/>
          <p:nvPr/>
        </p:nvCxnSpPr>
        <p:spPr>
          <a:xfrm>
            <a:off x="4788024" y="2852936"/>
            <a:ext cx="288032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15"/>
          <p:cNvSpPr txBox="1"/>
          <p:nvPr/>
        </p:nvSpPr>
        <p:spPr>
          <a:xfrm>
            <a:off x="4860032" y="1439198"/>
            <a:ext cx="10441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/>
              <a:t>D</a:t>
            </a:r>
            <a:r>
              <a:rPr lang="en-US" sz="1100" b="1" dirty="0" smtClean="0"/>
              <a:t>NA fraction</a:t>
            </a:r>
            <a:endParaRPr lang="en-US" sz="11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5"/>
          <p:cNvGrpSpPr/>
          <p:nvPr/>
        </p:nvGrpSpPr>
        <p:grpSpPr>
          <a:xfrm>
            <a:off x="-36512" y="764704"/>
            <a:ext cx="9180512" cy="4104456"/>
            <a:chOff x="-36512" y="2132856"/>
            <a:chExt cx="9180512" cy="4104456"/>
          </a:xfrm>
        </p:grpSpPr>
        <p:sp>
          <p:nvSpPr>
            <p:cNvPr id="10" name="TextBox 9"/>
            <p:cNvSpPr txBox="1"/>
            <p:nvPr/>
          </p:nvSpPr>
          <p:spPr>
            <a:xfrm>
              <a:off x="179512" y="2852936"/>
              <a:ext cx="64807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b="1" dirty="0" smtClean="0"/>
                <a:t>+</a:t>
              </a:r>
              <a:r>
                <a:rPr lang="en-US" sz="1100" b="1" dirty="0" err="1" smtClean="0"/>
                <a:t>Trizol</a:t>
              </a:r>
              <a:r>
                <a:rPr lang="en-US" sz="1100" b="1" dirty="0" smtClean="0"/>
                <a:t>®</a:t>
              </a:r>
              <a:endParaRPr lang="en-US" sz="1100" b="1" dirty="0"/>
            </a:p>
          </p:txBody>
        </p:sp>
        <p:grpSp>
          <p:nvGrpSpPr>
            <p:cNvPr id="3" name="Group 58"/>
            <p:cNvGrpSpPr/>
            <p:nvPr/>
          </p:nvGrpSpPr>
          <p:grpSpPr>
            <a:xfrm>
              <a:off x="-36512" y="2132856"/>
              <a:ext cx="9073008" cy="4104456"/>
              <a:chOff x="-36512" y="404664"/>
              <a:chExt cx="9073008" cy="4104456"/>
            </a:xfrm>
          </p:grpSpPr>
          <p:pic>
            <p:nvPicPr>
              <p:cNvPr id="5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563888" y="404664"/>
                <a:ext cx="419100" cy="8096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grayscl/>
              </a:blip>
              <a:srcRect l="16707" r="73547"/>
              <a:stretch>
                <a:fillRect/>
              </a:stretch>
            </p:blipFill>
            <p:spPr bwMode="auto">
              <a:xfrm>
                <a:off x="2843808" y="1437134"/>
                <a:ext cx="504056" cy="9620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611560" y="1412776"/>
                <a:ext cx="115212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homogenization</a:t>
                </a:r>
                <a:endParaRPr lang="en-US" sz="10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611560" y="1772816"/>
                <a:ext cx="115212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/>
                  <a:t>i</a:t>
                </a:r>
                <a:r>
                  <a:rPr lang="en-US" sz="1000" dirty="0" smtClean="0"/>
                  <a:t>ncubation at RT</a:t>
                </a:r>
              </a:p>
              <a:p>
                <a:pPr algn="ctr"/>
                <a:r>
                  <a:rPr lang="en-US" sz="1000" dirty="0" smtClean="0"/>
                  <a:t>5 min</a:t>
                </a:r>
                <a:endParaRPr lang="en-US" sz="10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619672" y="1268760"/>
                <a:ext cx="100811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+Chloroform</a:t>
                </a:r>
                <a:endParaRPr lang="en-US" sz="1100" b="1" dirty="0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 flipV="1">
                <a:off x="3347864" y="1247031"/>
                <a:ext cx="288032" cy="4320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3347864" y="1751087"/>
                <a:ext cx="288032" cy="36004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3131840" y="908720"/>
                <a:ext cx="72008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/>
                  <a:t>RNA</a:t>
                </a:r>
                <a:endParaRPr lang="en-US" sz="1100" b="1" dirty="0"/>
              </a:p>
            </p:txBody>
          </p:sp>
          <p:pic>
            <p:nvPicPr>
              <p:cNvPr id="17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grayscl/>
              </a:blip>
              <a:srcRect/>
              <a:stretch>
                <a:fillRect/>
              </a:stretch>
            </p:blipFill>
            <p:spPr bwMode="auto">
              <a:xfrm>
                <a:off x="3635896" y="2039119"/>
                <a:ext cx="514350" cy="885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3563888" y="1849517"/>
                <a:ext cx="72008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/>
                  <a:t>+Ethanol</a:t>
                </a:r>
                <a:endParaRPr lang="en-US" sz="1100" b="1" dirty="0"/>
              </a:p>
            </p:txBody>
          </p:sp>
          <p:cxnSp>
            <p:nvCxnSpPr>
              <p:cNvPr id="21" name="Straight Arrow Connector 20"/>
              <p:cNvCxnSpPr/>
              <p:nvPr/>
            </p:nvCxnSpPr>
            <p:spPr>
              <a:xfrm flipV="1">
                <a:off x="4139952" y="2492896"/>
                <a:ext cx="936104" cy="1086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2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grayscl/>
              </a:blip>
              <a:srcRect/>
              <a:stretch>
                <a:fillRect/>
              </a:stretch>
            </p:blipFill>
            <p:spPr bwMode="auto">
              <a:xfrm>
                <a:off x="5166345" y="2060848"/>
                <a:ext cx="514350" cy="885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4950320" y="1844824"/>
                <a:ext cx="989831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+</a:t>
                </a:r>
                <a:r>
                  <a:rPr lang="en-US" sz="1100" b="1" dirty="0" err="1" smtClean="0"/>
                  <a:t>Isopropanol</a:t>
                </a:r>
                <a:endParaRPr lang="en-US" sz="1100" b="1" dirty="0"/>
              </a:p>
            </p:txBody>
          </p:sp>
          <p:cxnSp>
            <p:nvCxnSpPr>
              <p:cNvPr id="25" name="Straight Arrow Connector 24"/>
              <p:cNvCxnSpPr>
                <a:stCxn id="22" idx="3"/>
              </p:cNvCxnSpPr>
              <p:nvPr/>
            </p:nvCxnSpPr>
            <p:spPr>
              <a:xfrm>
                <a:off x="5680695" y="2503761"/>
                <a:ext cx="763513" cy="952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Down Arrow 25"/>
              <p:cNvSpPr/>
              <p:nvPr/>
            </p:nvSpPr>
            <p:spPr>
              <a:xfrm flipH="1">
                <a:off x="6686521" y="1844824"/>
                <a:ext cx="45719" cy="144016"/>
              </a:xfrm>
              <a:prstGeom prst="downArrow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23528" y="1340768"/>
                <a:ext cx="361950" cy="819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8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835696" y="1484784"/>
                <a:ext cx="361950" cy="819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29" name="Straight Arrow Connector 28"/>
              <p:cNvCxnSpPr/>
              <p:nvPr/>
            </p:nvCxnSpPr>
            <p:spPr>
              <a:xfrm>
                <a:off x="683568" y="1700808"/>
                <a:ext cx="1008112" cy="0"/>
              </a:xfrm>
              <a:prstGeom prst="straightConnector1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-36512" y="2087270"/>
                <a:ext cx="115212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 smtClean="0"/>
                  <a:t>Thawed sample</a:t>
                </a:r>
                <a:endParaRPr lang="en-US" sz="11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2051720" y="1557953"/>
                <a:ext cx="1008112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/>
                  <a:t>12.000 g</a:t>
                </a:r>
              </a:p>
              <a:p>
                <a:pPr algn="ctr"/>
                <a:r>
                  <a:rPr lang="en-US" sz="1100" dirty="0" smtClean="0"/>
                  <a:t> 4⁰C, 15 min</a:t>
                </a:r>
                <a:endParaRPr lang="en-US" sz="1100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3419872" y="2854097"/>
                <a:ext cx="93610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/>
                  <a:t>DNA precipitation</a:t>
                </a:r>
                <a:endParaRPr lang="en-US" sz="1100" dirty="0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139952" y="2564904"/>
                <a:ext cx="1008112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1" dirty="0" smtClean="0"/>
                  <a:t>Discard</a:t>
                </a:r>
                <a:r>
                  <a:rPr lang="en-US" sz="1100" dirty="0" smtClean="0"/>
                  <a:t> pellet</a:t>
                </a:r>
                <a:endParaRPr lang="en-US" sz="1100" dirty="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067944" y="2060848"/>
                <a:ext cx="1008112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/>
                  <a:t>2.000 g</a:t>
                </a:r>
              </a:p>
              <a:p>
                <a:pPr algn="ctr"/>
                <a:r>
                  <a:rPr lang="en-US" sz="1100" dirty="0" smtClean="0"/>
                  <a:t> 4⁰C, 15 min</a:t>
                </a:r>
                <a:endParaRPr lang="en-US" sz="1100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950321" y="2854097"/>
                <a:ext cx="936104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/>
                  <a:t>Protein</a:t>
                </a:r>
              </a:p>
              <a:p>
                <a:pPr algn="ctr"/>
                <a:r>
                  <a:rPr lang="en-US" sz="1100" dirty="0" smtClean="0"/>
                  <a:t>precipitation</a:t>
                </a:r>
                <a:endParaRPr lang="en-US" sz="1100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5670401" y="2494057"/>
                <a:ext cx="914033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/>
                  <a:t>Discard</a:t>
                </a:r>
              </a:p>
              <a:p>
                <a:pPr algn="ctr"/>
                <a:r>
                  <a:rPr lang="en-US" sz="1100" dirty="0" smtClean="0"/>
                  <a:t>supernatant</a:t>
                </a:r>
                <a:endParaRPr lang="en-US" sz="11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580112" y="2060848"/>
                <a:ext cx="1008112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/>
                  <a:t>12.000 g</a:t>
                </a:r>
              </a:p>
              <a:p>
                <a:pPr algn="ctr"/>
                <a:r>
                  <a:rPr lang="en-US" sz="1100" dirty="0" smtClean="0"/>
                  <a:t> 4⁰C, 15 min</a:t>
                </a:r>
                <a:endParaRPr lang="en-US" sz="1100" dirty="0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5868144" y="416858"/>
                <a:ext cx="165618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u="sng" dirty="0" smtClean="0"/>
                  <a:t>WASH</a:t>
                </a:r>
              </a:p>
              <a:p>
                <a:pPr algn="ctr"/>
                <a:r>
                  <a:rPr lang="en-US" sz="1000" b="1" dirty="0" smtClean="0"/>
                  <a:t>3X </a:t>
                </a:r>
                <a:r>
                  <a:rPr lang="en-US" sz="1000" dirty="0" smtClean="0"/>
                  <a:t>0.3M guanidine </a:t>
                </a:r>
                <a:r>
                  <a:rPr lang="en-US" sz="1000" dirty="0"/>
                  <a:t>hydrochloride </a:t>
                </a:r>
                <a:r>
                  <a:rPr lang="en-US" sz="1000" dirty="0" smtClean="0"/>
                  <a:t>in 95% </a:t>
                </a:r>
                <a:r>
                  <a:rPr lang="en-US" sz="1000" dirty="0" err="1" smtClean="0"/>
                  <a:t>EtOH</a:t>
                </a:r>
                <a:endParaRPr lang="en-US" sz="1000" dirty="0" smtClean="0"/>
              </a:p>
              <a:p>
                <a:pPr algn="ctr"/>
                <a:r>
                  <a:rPr lang="en-US" sz="1000" b="1" dirty="0" smtClean="0"/>
                  <a:t>1 X</a:t>
                </a:r>
                <a:r>
                  <a:rPr lang="en-US" sz="1000" b="1" u="sng" dirty="0" smtClean="0"/>
                  <a:t> </a:t>
                </a:r>
                <a:r>
                  <a:rPr lang="en-US" sz="1000" dirty="0" err="1" smtClean="0"/>
                  <a:t>EtOH</a:t>
                </a:r>
                <a:r>
                  <a:rPr lang="en-US" sz="1000" dirty="0" smtClean="0"/>
                  <a:t> 100%</a:t>
                </a:r>
                <a:endParaRPr lang="en-US" sz="1000" dirty="0"/>
              </a:p>
            </p:txBody>
          </p:sp>
          <p:pic>
            <p:nvPicPr>
              <p:cNvPr id="43" name="Picture 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548214" y="2105794"/>
                <a:ext cx="400050" cy="8191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6" name="TextBox 45"/>
              <p:cNvSpPr txBox="1"/>
              <p:nvPr/>
            </p:nvSpPr>
            <p:spPr>
              <a:xfrm>
                <a:off x="6228184" y="1340768"/>
                <a:ext cx="1008112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/>
                  <a:t>7.500 g</a:t>
                </a:r>
              </a:p>
              <a:p>
                <a:pPr algn="ctr"/>
                <a:r>
                  <a:rPr lang="en-US" sz="1100" dirty="0" smtClean="0"/>
                  <a:t> 4⁰C, 5 min</a:t>
                </a:r>
                <a:endParaRPr lang="en-US" sz="1100" dirty="0"/>
              </a:p>
            </p:txBody>
          </p:sp>
          <p:pic>
            <p:nvPicPr>
              <p:cNvPr id="47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308304" y="2115319"/>
                <a:ext cx="419100" cy="8096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48" name="Straight Arrow Connector 47"/>
              <p:cNvCxnSpPr>
                <a:stCxn id="43" idx="3"/>
                <a:endCxn id="47" idx="1"/>
              </p:cNvCxnSpPr>
              <p:nvPr/>
            </p:nvCxnSpPr>
            <p:spPr>
              <a:xfrm>
                <a:off x="6948264" y="2515369"/>
                <a:ext cx="360040" cy="4763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Rectangle 48"/>
              <p:cNvSpPr/>
              <p:nvPr/>
            </p:nvSpPr>
            <p:spPr>
              <a:xfrm>
                <a:off x="7020272" y="1773977"/>
                <a:ext cx="1173718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100" dirty="0" smtClean="0"/>
                  <a:t>+150µl 8M urea/</a:t>
                </a:r>
              </a:p>
              <a:p>
                <a:pPr algn="ctr"/>
                <a:r>
                  <a:rPr lang="en-US" sz="1100" dirty="0" smtClean="0"/>
                  <a:t>2M </a:t>
                </a:r>
                <a:r>
                  <a:rPr lang="en-US" sz="1100" dirty="0" err="1" smtClean="0"/>
                  <a:t>thiourea</a:t>
                </a:r>
                <a:r>
                  <a:rPr lang="en-US" sz="1100" dirty="0" smtClean="0"/>
                  <a:t> (UT)</a:t>
                </a:r>
                <a:endParaRPr lang="en-US" sz="1100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7020272" y="2854097"/>
                <a:ext cx="108012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 smtClean="0"/>
                  <a:t>Incubate</a:t>
                </a:r>
                <a:r>
                  <a:rPr lang="en-US" sz="1100" dirty="0" smtClean="0"/>
                  <a:t> 20⁰C </a:t>
                </a:r>
              </a:p>
              <a:p>
                <a:pPr algn="ctr"/>
                <a:r>
                  <a:rPr lang="en-US" sz="1100" dirty="0" smtClean="0"/>
                  <a:t> 800 rpm</a:t>
                </a:r>
                <a:endParaRPr lang="en-US" sz="1100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300192" y="2852936"/>
                <a:ext cx="864096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/>
                  <a:t>Protein pellet</a:t>
                </a:r>
                <a:endParaRPr lang="en-US" sz="1100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8028384" y="2566065"/>
                <a:ext cx="1008112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/>
                  <a:t>10.000 g</a:t>
                </a:r>
              </a:p>
              <a:p>
                <a:pPr algn="ctr"/>
                <a:r>
                  <a:rPr lang="en-US" sz="1100" dirty="0" smtClean="0"/>
                  <a:t> 4⁰C, 10 min</a:t>
                </a:r>
                <a:endParaRPr lang="en-US" sz="1100" dirty="0"/>
              </a:p>
            </p:txBody>
          </p:sp>
          <p:cxnSp>
            <p:nvCxnSpPr>
              <p:cNvPr id="54" name="Shape 53"/>
              <p:cNvCxnSpPr>
                <a:stCxn id="47" idx="3"/>
              </p:cNvCxnSpPr>
              <p:nvPr/>
            </p:nvCxnSpPr>
            <p:spPr>
              <a:xfrm>
                <a:off x="7727404" y="2520132"/>
                <a:ext cx="372988" cy="764852"/>
              </a:xfrm>
              <a:prstGeom prst="bentConnector2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5" name="Picture 4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897316" y="3339455"/>
                <a:ext cx="419100" cy="8096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7" name="TextBox 56"/>
              <p:cNvSpPr txBox="1"/>
              <p:nvPr/>
            </p:nvSpPr>
            <p:spPr>
              <a:xfrm>
                <a:off x="7596336" y="4078233"/>
                <a:ext cx="108012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 smtClean="0"/>
                  <a:t>Protein extract solution</a:t>
                </a:r>
                <a:endParaRPr lang="en-US" sz="1100" dirty="0"/>
              </a:p>
            </p:txBody>
          </p:sp>
          <p:cxnSp>
            <p:nvCxnSpPr>
              <p:cNvPr id="58" name="Straight Arrow Connector 57"/>
              <p:cNvCxnSpPr/>
              <p:nvPr/>
            </p:nvCxnSpPr>
            <p:spPr>
              <a:xfrm>
                <a:off x="2267744" y="1988840"/>
                <a:ext cx="576064" cy="0"/>
              </a:xfrm>
              <a:prstGeom prst="straightConnector1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Down Arrow 59"/>
              <p:cNvSpPr/>
              <p:nvPr/>
            </p:nvSpPr>
            <p:spPr>
              <a:xfrm flipH="1">
                <a:off x="6660232" y="1196752"/>
                <a:ext cx="45719" cy="144016"/>
              </a:xfrm>
              <a:prstGeom prst="downArrow">
                <a:avLst/>
              </a:prstGeom>
              <a:solidFill>
                <a:schemeClr val="bg1">
                  <a:lumMod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7" name="Straight Connector 66"/>
              <p:cNvCxnSpPr/>
              <p:nvPr/>
            </p:nvCxnSpPr>
            <p:spPr>
              <a:xfrm>
                <a:off x="6012160" y="908720"/>
                <a:ext cx="136815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6" name="TextBox 55"/>
            <p:cNvSpPr txBox="1"/>
            <p:nvPr/>
          </p:nvSpPr>
          <p:spPr>
            <a:xfrm>
              <a:off x="8207896" y="5157192"/>
              <a:ext cx="93610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Collect supernatant</a:t>
              </a:r>
              <a:endParaRPr lang="en-US" sz="1100" dirty="0"/>
            </a:p>
          </p:txBody>
        </p:sp>
      </p:grpSp>
      <p:sp>
        <p:nvSpPr>
          <p:cNvPr id="68" name="Rectangle 1"/>
          <p:cNvSpPr>
            <a:spLocks noChangeArrowheads="1"/>
          </p:cNvSpPr>
          <p:nvPr/>
        </p:nvSpPr>
        <p:spPr bwMode="auto">
          <a:xfrm>
            <a:off x="251520" y="5374957"/>
            <a:ext cx="87129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+mn-ea"/>
                <a:cs typeface="Times New Roman" pitchFamily="18" charset="0"/>
              </a:rPr>
              <a:t>Figure 1.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+mn-ea"/>
                <a:cs typeface="Times New Roman" pitchFamily="18" charset="0"/>
              </a:rPr>
              <a:t>  The modified protein extraction protocol with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+mn-ea"/>
                <a:cs typeface="Times New Roman" pitchFamily="18" charset="0"/>
              </a:rPr>
              <a:t>Trizol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+mn-ea"/>
                <a:cs typeface="Times New Roman" pitchFamily="18" charset="0"/>
              </a:rPr>
              <a:t>, also depicting the dissolution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+mn-ea"/>
                <a:cs typeface="Times New Roman" pitchFamily="18" charset="0"/>
              </a:rPr>
              <a:t> step by addition of ~150µl 8M urea/2M </a:t>
            </a:r>
            <a:r>
              <a:rPr kumimoji="0" lang="en-US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+mn-ea"/>
                <a:cs typeface="Times New Roman" pitchFamily="18" charset="0"/>
              </a:rPr>
              <a:t>thiourea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+mn-ea"/>
                <a:cs typeface="Times New Roman" pitchFamily="18" charset="0"/>
              </a:rPr>
              <a:t> (UT) to each sample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</Words>
  <Application>Microsoft Office PowerPoint</Application>
  <PresentationFormat>Bildschirmpräsentation (4:3)</PresentationFormat>
  <Paragraphs>72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Cristina</dc:creator>
  <cp:lastModifiedBy>hammer</cp:lastModifiedBy>
  <cp:revision>3</cp:revision>
  <dcterms:created xsi:type="dcterms:W3CDTF">2015-01-11T21:08:05Z</dcterms:created>
  <dcterms:modified xsi:type="dcterms:W3CDTF">2015-02-20T13:35:09Z</dcterms:modified>
</cp:coreProperties>
</file>