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2" r:id="rId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739" autoAdjust="0"/>
    <p:restoredTop sz="94714" autoAdjust="0"/>
  </p:normalViewPr>
  <p:slideViewPr>
    <p:cSldViewPr showGuides="1">
      <p:cViewPr>
        <p:scale>
          <a:sx n="100" d="100"/>
          <a:sy n="100" d="100"/>
        </p:scale>
        <p:origin x="-1188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E1E3774-169D-4FD3-8006-BFD0EC438A78}" type="datetimeFigureOut">
              <a:rPr lang="pt-PT"/>
              <a:pPr>
                <a:defRPr/>
              </a:pPr>
              <a:t>07-04-2010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1B87F1-76C8-43E2-8063-4A768C80B42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A3C5A-2FC2-4411-AF30-5FC6F3A8EA5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44C7F-B4E1-4573-B06E-DA64D1F93CD6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B7D06-5C94-4CF3-8C1F-61F3CA5EAF7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D1CCF-422C-4943-B3BA-F001DB1DC0B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2227-114B-480A-BA69-77B2923A684D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80EAC-E5B3-4497-9ABD-09D7B22E3B0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6DE99-C47E-49D0-9DE2-F22348DF515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97BDF-7D07-4B8A-A5A6-79E5B7A5A78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4B8A0-6DE2-47CF-988B-FB9C1D1E609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B7687-B278-4B1B-B2BD-AE34E8E779AF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39689-B46A-406F-A056-CA70614E265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BA28F11-71DF-4D12-BF1E-28936DF3F22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aixaDeTexto 13"/>
          <p:cNvSpPr txBox="1">
            <a:spLocks noChangeArrowheads="1"/>
          </p:cNvSpPr>
          <p:nvPr/>
        </p:nvSpPr>
        <p:spPr bwMode="auto">
          <a:xfrm>
            <a:off x="4464660" y="1571612"/>
            <a:ext cx="214312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000" b="1" dirty="0">
                <a:latin typeface="Times New Roman" pitchFamily="18" charset="0"/>
                <a:cs typeface="Times New Roman" pitchFamily="18" charset="0"/>
              </a:rPr>
              <a:t>IEF</a:t>
            </a:r>
          </a:p>
        </p:txBody>
      </p:sp>
      <p:sp>
        <p:nvSpPr>
          <p:cNvPr id="6147" name="CaixaDeTexto 14"/>
          <p:cNvSpPr txBox="1">
            <a:spLocks noChangeArrowheads="1"/>
          </p:cNvSpPr>
          <p:nvPr/>
        </p:nvSpPr>
        <p:spPr bwMode="auto">
          <a:xfrm>
            <a:off x="2681897" y="1571612"/>
            <a:ext cx="214313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0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6148" name="CaixaDeTexto 15"/>
          <p:cNvSpPr txBox="1">
            <a:spLocks noChangeArrowheads="1"/>
          </p:cNvSpPr>
          <p:nvPr/>
        </p:nvSpPr>
        <p:spPr bwMode="auto">
          <a:xfrm>
            <a:off x="6236310" y="1574787"/>
            <a:ext cx="2143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000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cxnSp>
        <p:nvCxnSpPr>
          <p:cNvPr id="6" name="Conexão recta unidireccional 5"/>
          <p:cNvCxnSpPr/>
          <p:nvPr/>
        </p:nvCxnSpPr>
        <p:spPr>
          <a:xfrm>
            <a:off x="2697772" y="1758937"/>
            <a:ext cx="3743325" cy="1588"/>
          </a:xfrm>
          <a:prstGeom prst="straightConnector1">
            <a:avLst/>
          </a:prstGeom>
          <a:ln w="9525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2500298" y="2986149"/>
            <a:ext cx="153888" cy="714380"/>
          </a:xfrm>
          <a:prstGeom prst="rect">
            <a:avLst/>
          </a:prstGeom>
          <a:noFill/>
        </p:spPr>
        <p:txBody>
          <a:bodyPr vert="vert270" lIns="0" tIns="0" rIns="0" bIns="0" anchor="ctr">
            <a:spAutoFit/>
          </a:bodyPr>
          <a:lstStyle/>
          <a:p>
            <a:pPr algn="ctr">
              <a:defRPr/>
            </a:pPr>
            <a:r>
              <a:rPr lang="pt-PT" sz="1000" b="1" dirty="0">
                <a:latin typeface="Times New Roman" pitchFamily="18" charset="0"/>
                <a:cs typeface="Times New Roman" pitchFamily="18" charset="0"/>
              </a:rPr>
              <a:t>SDS-PAGE</a:t>
            </a:r>
          </a:p>
        </p:txBody>
      </p:sp>
      <p:cxnSp>
        <p:nvCxnSpPr>
          <p:cNvPr id="8" name="Conexão recta unidireccional 7"/>
          <p:cNvCxnSpPr/>
          <p:nvPr/>
        </p:nvCxnSpPr>
        <p:spPr>
          <a:xfrm rot="5400000">
            <a:off x="1056297" y="3405175"/>
            <a:ext cx="3203575" cy="0"/>
          </a:xfrm>
          <a:prstGeom prst="straightConnector1">
            <a:avLst/>
          </a:prstGeom>
          <a:ln w="952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3" name="Picture 10"/>
          <p:cNvPicPr>
            <a:picLocks noChangeAspect="1" noChangeArrowheads="1"/>
          </p:cNvPicPr>
          <p:nvPr/>
        </p:nvPicPr>
        <p:blipFill>
          <a:blip r:embed="rId2" cstate="print"/>
          <a:srcRect l="1852" t="3876" r="1851" b="1163"/>
          <a:stretch>
            <a:fillRect/>
          </a:stretch>
        </p:blipFill>
        <p:spPr bwMode="auto">
          <a:xfrm>
            <a:off x="2713647" y="1808150"/>
            <a:ext cx="3705225" cy="322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1636945" y="5929330"/>
            <a:ext cx="58544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 smtClean="0">
                <a:latin typeface="Times New Roman" pitchFamily="18" charset="0"/>
              </a:rPr>
              <a:t>Figure 1. 2-DE </a:t>
            </a:r>
            <a:r>
              <a:rPr lang="es-ES" sz="1400" dirty="0">
                <a:latin typeface="Times New Roman" pitchFamily="18" charset="0"/>
              </a:rPr>
              <a:t>gel </a:t>
            </a:r>
            <a:r>
              <a:rPr lang="es-ES" sz="1400" dirty="0" err="1">
                <a:latin typeface="Times New Roman" pitchFamily="18" charset="0"/>
              </a:rPr>
              <a:t>image</a:t>
            </a:r>
            <a:r>
              <a:rPr lang="es-ES" sz="1400" dirty="0">
                <a:latin typeface="Times New Roman" pitchFamily="18" charset="0"/>
              </a:rPr>
              <a:t> of </a:t>
            </a:r>
            <a:r>
              <a:rPr lang="es-ES" sz="1400" i="1" dirty="0" smtClean="0">
                <a:latin typeface="Times New Roman" pitchFamily="18" charset="0"/>
              </a:rPr>
              <a:t>E. </a:t>
            </a:r>
            <a:r>
              <a:rPr lang="es-ES" sz="1400" i="1" dirty="0" err="1" smtClean="0">
                <a:latin typeface="Times New Roman" pitchFamily="18" charset="0"/>
              </a:rPr>
              <a:t>coli</a:t>
            </a:r>
            <a:r>
              <a:rPr lang="es-ES" sz="1400" i="1" dirty="0" smtClean="0">
                <a:latin typeface="Times New Roman" pitchFamily="18" charset="0"/>
              </a:rPr>
              <a:t> </a:t>
            </a:r>
            <a:r>
              <a:rPr lang="es-ES" sz="1400" dirty="0" err="1" smtClean="0">
                <a:latin typeface="Times New Roman" pitchFamily="18" charset="0"/>
              </a:rPr>
              <a:t>sample</a:t>
            </a:r>
            <a:r>
              <a:rPr lang="es-ES" sz="1400" dirty="0" smtClean="0">
                <a:latin typeface="Times New Roman" pitchFamily="18" charset="0"/>
              </a:rPr>
              <a:t> s </a:t>
            </a:r>
            <a:r>
              <a:rPr lang="es-ES" sz="1400" dirty="0" err="1" smtClean="0">
                <a:latin typeface="Times New Roman" pitchFamily="18" charset="0"/>
              </a:rPr>
              <a:t>with</a:t>
            </a:r>
            <a:r>
              <a:rPr lang="es-ES" sz="1400" dirty="0" smtClean="0">
                <a:latin typeface="Times New Roman" pitchFamily="18" charset="0"/>
              </a:rPr>
              <a:t> </a:t>
            </a:r>
            <a:r>
              <a:rPr lang="es-ES" sz="1400" dirty="0">
                <a:latin typeface="Times New Roman" pitchFamily="18" charset="0"/>
              </a:rPr>
              <a:t>IPG </a:t>
            </a:r>
            <a:r>
              <a:rPr lang="es-ES" sz="1400" dirty="0" err="1">
                <a:latin typeface="Times New Roman" pitchFamily="18" charset="0"/>
              </a:rPr>
              <a:t>strips</a:t>
            </a:r>
            <a:r>
              <a:rPr lang="es-ES" sz="1400" dirty="0">
                <a:latin typeface="Times New Roman" pitchFamily="18" charset="0"/>
              </a:rPr>
              <a:t> pH3-10</a:t>
            </a:r>
            <a:r>
              <a:rPr lang="es-ES" sz="1400" dirty="0" smtClean="0">
                <a:latin typeface="Times New Roman" pitchFamily="18" charset="0"/>
              </a:rPr>
              <a:t>.  </a:t>
            </a:r>
            <a:r>
              <a:rPr lang="es-ES" sz="1400" dirty="0" smtClean="0">
                <a:latin typeface="Times New Roman" pitchFamily="18" charset="0"/>
              </a:rPr>
              <a:t>A: </a:t>
            </a:r>
            <a:r>
              <a:rPr lang="pt-PT" sz="1400" dirty="0" smtClean="0">
                <a:latin typeface="Times New Roman" pitchFamily="18" charset="0"/>
              </a:rPr>
              <a:t>C583.</a:t>
            </a:r>
            <a:endParaRPr lang="es-ES" sz="1400" dirty="0">
              <a:latin typeface="Times New Roman" pitchFamily="18" charset="0"/>
            </a:endParaRPr>
          </a:p>
        </p:txBody>
      </p:sp>
      <p:sp>
        <p:nvSpPr>
          <p:cNvPr id="12" name="CaixaDeTexto 9"/>
          <p:cNvSpPr txBox="1">
            <a:spLocks noChangeArrowheads="1"/>
          </p:cNvSpPr>
          <p:nvPr/>
        </p:nvSpPr>
        <p:spPr bwMode="auto">
          <a:xfrm>
            <a:off x="3750469" y="571480"/>
            <a:ext cx="1643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i="1" dirty="0">
                <a:latin typeface="Times New Roman" pitchFamily="18" charset="0"/>
                <a:cs typeface="Times New Roman" pitchFamily="18" charset="0"/>
              </a:rPr>
              <a:t>E. coli </a:t>
            </a:r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C583</a:t>
            </a:r>
            <a:endParaRPr lang="pt-P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ixaDeTexto 13"/>
          <p:cNvSpPr txBox="1">
            <a:spLocks noChangeArrowheads="1"/>
          </p:cNvSpPr>
          <p:nvPr/>
        </p:nvSpPr>
        <p:spPr bwMode="auto">
          <a:xfrm>
            <a:off x="4465651" y="1600187"/>
            <a:ext cx="214312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000" b="1" dirty="0">
                <a:latin typeface="Times New Roman" pitchFamily="18" charset="0"/>
                <a:cs typeface="Times New Roman" pitchFamily="18" charset="0"/>
              </a:rPr>
              <a:t>IEF</a:t>
            </a:r>
          </a:p>
        </p:txBody>
      </p:sp>
      <p:sp>
        <p:nvSpPr>
          <p:cNvPr id="7171" name="CaixaDeTexto 14"/>
          <p:cNvSpPr txBox="1">
            <a:spLocks noChangeArrowheads="1"/>
          </p:cNvSpPr>
          <p:nvPr/>
        </p:nvSpPr>
        <p:spPr bwMode="auto">
          <a:xfrm>
            <a:off x="2736863" y="1600187"/>
            <a:ext cx="214313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0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7172" name="CaixaDeTexto 15"/>
          <p:cNvSpPr txBox="1">
            <a:spLocks noChangeArrowheads="1"/>
          </p:cNvSpPr>
          <p:nvPr/>
        </p:nvSpPr>
        <p:spPr bwMode="auto">
          <a:xfrm>
            <a:off x="6215076" y="1603362"/>
            <a:ext cx="2143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000" b="1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cxnSp>
        <p:nvCxnSpPr>
          <p:cNvPr id="6" name="Conexão recta unidireccional 5"/>
          <p:cNvCxnSpPr/>
          <p:nvPr/>
        </p:nvCxnSpPr>
        <p:spPr>
          <a:xfrm>
            <a:off x="2752738" y="1787512"/>
            <a:ext cx="3671888" cy="1588"/>
          </a:xfrm>
          <a:prstGeom prst="straightConnector1">
            <a:avLst/>
          </a:prstGeom>
          <a:ln w="9525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2574314" y="3014724"/>
            <a:ext cx="153888" cy="714380"/>
          </a:xfrm>
          <a:prstGeom prst="rect">
            <a:avLst/>
          </a:prstGeom>
          <a:noFill/>
        </p:spPr>
        <p:txBody>
          <a:bodyPr vert="vert270" lIns="0" tIns="0" rIns="0" bIns="0" anchor="ctr">
            <a:spAutoFit/>
          </a:bodyPr>
          <a:lstStyle/>
          <a:p>
            <a:pPr algn="ctr">
              <a:defRPr/>
            </a:pPr>
            <a:r>
              <a:rPr lang="pt-PT" sz="1000" b="1" dirty="0">
                <a:latin typeface="Times New Roman" pitchFamily="18" charset="0"/>
                <a:cs typeface="Times New Roman" pitchFamily="18" charset="0"/>
              </a:rPr>
              <a:t>SDS-PAGE</a:t>
            </a:r>
          </a:p>
        </p:txBody>
      </p:sp>
      <p:cxnSp>
        <p:nvCxnSpPr>
          <p:cNvPr id="8" name="Conexão recta unidireccional 7"/>
          <p:cNvCxnSpPr/>
          <p:nvPr/>
        </p:nvCxnSpPr>
        <p:spPr>
          <a:xfrm rot="5400000">
            <a:off x="1130313" y="3440100"/>
            <a:ext cx="3203575" cy="0"/>
          </a:xfrm>
          <a:prstGeom prst="straightConnector1">
            <a:avLst/>
          </a:prstGeom>
          <a:ln w="952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7" name="Picture 2"/>
          <p:cNvPicPr>
            <a:picLocks noChangeAspect="1" noChangeArrowheads="1"/>
          </p:cNvPicPr>
          <p:nvPr/>
        </p:nvPicPr>
        <p:blipFill>
          <a:blip r:embed="rId2" cstate="print"/>
          <a:srcRect l="1265" t="2151" r="1428" b="1035"/>
          <a:stretch>
            <a:fillRect/>
          </a:stretch>
        </p:blipFill>
        <p:spPr bwMode="auto">
          <a:xfrm>
            <a:off x="2773376" y="1828787"/>
            <a:ext cx="36353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1636945" y="5929330"/>
            <a:ext cx="58544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 smtClean="0">
                <a:latin typeface="Times New Roman" pitchFamily="18" charset="0"/>
              </a:rPr>
              <a:t>Figure 1. 2-DE </a:t>
            </a:r>
            <a:r>
              <a:rPr lang="es-ES" sz="1400" dirty="0">
                <a:latin typeface="Times New Roman" pitchFamily="18" charset="0"/>
              </a:rPr>
              <a:t>gel </a:t>
            </a:r>
            <a:r>
              <a:rPr lang="es-ES" sz="1400" dirty="0" err="1">
                <a:latin typeface="Times New Roman" pitchFamily="18" charset="0"/>
              </a:rPr>
              <a:t>image</a:t>
            </a:r>
            <a:r>
              <a:rPr lang="es-ES" sz="1400" dirty="0">
                <a:latin typeface="Times New Roman" pitchFamily="18" charset="0"/>
              </a:rPr>
              <a:t> of </a:t>
            </a:r>
            <a:r>
              <a:rPr lang="es-ES" sz="1400" i="1" dirty="0" smtClean="0">
                <a:latin typeface="Times New Roman" pitchFamily="18" charset="0"/>
              </a:rPr>
              <a:t>E. </a:t>
            </a:r>
            <a:r>
              <a:rPr lang="es-ES" sz="1400" i="1" dirty="0" err="1" smtClean="0">
                <a:latin typeface="Times New Roman" pitchFamily="18" charset="0"/>
              </a:rPr>
              <a:t>coli</a:t>
            </a:r>
            <a:r>
              <a:rPr lang="es-ES" sz="1400" i="1" dirty="0" smtClean="0">
                <a:latin typeface="Times New Roman" pitchFamily="18" charset="0"/>
              </a:rPr>
              <a:t> </a:t>
            </a:r>
            <a:r>
              <a:rPr lang="es-ES" sz="1400" dirty="0" err="1" smtClean="0">
                <a:latin typeface="Times New Roman" pitchFamily="18" charset="0"/>
              </a:rPr>
              <a:t>sample</a:t>
            </a:r>
            <a:r>
              <a:rPr lang="es-ES" sz="1400" dirty="0" smtClean="0">
                <a:latin typeface="Times New Roman" pitchFamily="18" charset="0"/>
              </a:rPr>
              <a:t> s </a:t>
            </a:r>
            <a:r>
              <a:rPr lang="es-ES" sz="1400" dirty="0" err="1" smtClean="0">
                <a:latin typeface="Times New Roman" pitchFamily="18" charset="0"/>
              </a:rPr>
              <a:t>with</a:t>
            </a:r>
            <a:r>
              <a:rPr lang="es-ES" sz="1400" dirty="0" smtClean="0">
                <a:latin typeface="Times New Roman" pitchFamily="18" charset="0"/>
              </a:rPr>
              <a:t> </a:t>
            </a:r>
            <a:r>
              <a:rPr lang="es-ES" sz="1400" dirty="0">
                <a:latin typeface="Times New Roman" pitchFamily="18" charset="0"/>
              </a:rPr>
              <a:t>IPG </a:t>
            </a:r>
            <a:r>
              <a:rPr lang="es-ES" sz="1400" dirty="0" err="1">
                <a:latin typeface="Times New Roman" pitchFamily="18" charset="0"/>
              </a:rPr>
              <a:t>strips</a:t>
            </a:r>
            <a:r>
              <a:rPr lang="es-ES" sz="1400" dirty="0">
                <a:latin typeface="Times New Roman" pitchFamily="18" charset="0"/>
              </a:rPr>
              <a:t> pH3-10</a:t>
            </a:r>
            <a:r>
              <a:rPr lang="es-ES" sz="1400" dirty="0" smtClean="0">
                <a:latin typeface="Times New Roman" pitchFamily="18" charset="0"/>
              </a:rPr>
              <a:t>.  </a:t>
            </a:r>
            <a:r>
              <a:rPr lang="es-ES" sz="1400" dirty="0" smtClean="0">
                <a:latin typeface="Times New Roman" pitchFamily="18" charset="0"/>
              </a:rPr>
              <a:t>B: </a:t>
            </a:r>
            <a:r>
              <a:rPr lang="pt-PT" sz="1400" dirty="0" smtClean="0">
                <a:latin typeface="Times New Roman" pitchFamily="18" charset="0"/>
              </a:rPr>
              <a:t>C580.</a:t>
            </a:r>
            <a:endParaRPr lang="es-ES" sz="1400" dirty="0">
              <a:latin typeface="Times New Roman" pitchFamily="18" charset="0"/>
            </a:endParaRPr>
          </a:p>
        </p:txBody>
      </p:sp>
      <p:sp>
        <p:nvSpPr>
          <p:cNvPr id="12" name="CaixaDeTexto 9"/>
          <p:cNvSpPr txBox="1">
            <a:spLocks noChangeArrowheads="1"/>
          </p:cNvSpPr>
          <p:nvPr/>
        </p:nvSpPr>
        <p:spPr bwMode="auto">
          <a:xfrm>
            <a:off x="3750469" y="571480"/>
            <a:ext cx="1643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i="1" dirty="0">
                <a:latin typeface="Times New Roman" pitchFamily="18" charset="0"/>
                <a:cs typeface="Times New Roman" pitchFamily="18" charset="0"/>
              </a:rPr>
              <a:t>E. coli </a:t>
            </a:r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C580</a:t>
            </a:r>
            <a:endParaRPr lang="pt-P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58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Modelo de apresentação predefinido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Luís Pinto</dc:creator>
  <cp:lastModifiedBy>Gilberto Igrejas</cp:lastModifiedBy>
  <cp:revision>68</cp:revision>
  <dcterms:created xsi:type="dcterms:W3CDTF">2008-09-01T15:15:15Z</dcterms:created>
  <dcterms:modified xsi:type="dcterms:W3CDTF">2010-04-07T10:37:21Z</dcterms:modified>
</cp:coreProperties>
</file>